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77243-5B14-47B7-85CC-12A08FE5D30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AE106-1AF4-46DF-8520-325E753D0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477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7CD5-D450-4A50-8824-4053A9B5369D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33664-F4BF-4A0F-8296-10016DD7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816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7CD5-D450-4A50-8824-4053A9B5369D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33664-F4BF-4A0F-8296-10016DD7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13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7CD5-D450-4A50-8824-4053A9B5369D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33664-F4BF-4A0F-8296-10016DD7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127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7CD5-D450-4A50-8824-4053A9B5369D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33664-F4BF-4A0F-8296-10016DD7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393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7CD5-D450-4A50-8824-4053A9B5369D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33664-F4BF-4A0F-8296-10016DD7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083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7CD5-D450-4A50-8824-4053A9B5369D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33664-F4BF-4A0F-8296-10016DD7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68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7CD5-D450-4A50-8824-4053A9B5369D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33664-F4BF-4A0F-8296-10016DD7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964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7CD5-D450-4A50-8824-4053A9B5369D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33664-F4BF-4A0F-8296-10016DD7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01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7CD5-D450-4A50-8824-4053A9B5369D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33664-F4BF-4A0F-8296-10016DD7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829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7CD5-D450-4A50-8824-4053A9B5369D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33664-F4BF-4A0F-8296-10016DD7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304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7CD5-D450-4A50-8824-4053A9B5369D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33664-F4BF-4A0F-8296-10016DD7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158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A7CD5-D450-4A50-8824-4053A9B5369D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33664-F4BF-4A0F-8296-10016DD7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800600" y="381000"/>
            <a:ext cx="43586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</a:rPr>
              <a:t>ICJ Training Day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August 25, 2015</a:t>
            </a:r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3672840" y="3908791"/>
            <a:ext cx="5471160" cy="3089622"/>
            <a:chOff x="3810000" y="4343400"/>
            <a:chExt cx="5334000" cy="1892203"/>
          </a:xfrm>
        </p:grpSpPr>
        <p:sp>
          <p:nvSpPr>
            <p:cNvPr id="14" name="Rectangle 13"/>
            <p:cNvSpPr/>
            <p:nvPr/>
          </p:nvSpPr>
          <p:spPr>
            <a:xfrm>
              <a:off x="3810000" y="4343400"/>
              <a:ext cx="5334000" cy="160019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038600" y="4426059"/>
              <a:ext cx="5105400" cy="18095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800" b="1" dirty="0" smtClean="0">
                  <a:solidFill>
                    <a:schemeClr val="bg1"/>
                  </a:solidFill>
                </a:rPr>
                <a:t>LGBTQ Juveniles Panel Discussion</a:t>
              </a:r>
            </a:p>
            <a:p>
              <a:pPr algn="r"/>
              <a:r>
                <a:rPr lang="en-US" sz="2000" dirty="0" smtClean="0">
                  <a:solidFill>
                    <a:schemeClr val="bg1"/>
                  </a:solidFill>
                </a:rPr>
                <a:t>Moderator: Trudy </a:t>
              </a:r>
              <a:r>
                <a:rPr lang="en-US" sz="2000" dirty="0" err="1" smtClean="0">
                  <a:solidFill>
                    <a:schemeClr val="bg1"/>
                  </a:solidFill>
                </a:rPr>
                <a:t>Gregorie</a:t>
              </a:r>
              <a:endParaRPr lang="en-US" sz="2000" dirty="0" smtClean="0">
                <a:solidFill>
                  <a:schemeClr val="bg1"/>
                </a:solidFill>
              </a:endParaRPr>
            </a:p>
            <a:p>
              <a:pPr algn="r"/>
              <a:r>
                <a:rPr lang="en-US" sz="2000" dirty="0" smtClean="0">
                  <a:solidFill>
                    <a:schemeClr val="bg1"/>
                  </a:solidFill>
                </a:rPr>
                <a:t>Panelists: </a:t>
              </a:r>
              <a:r>
                <a:rPr lang="en-US" sz="2000" dirty="0">
                  <a:solidFill>
                    <a:schemeClr val="bg1"/>
                  </a:solidFill>
                </a:rPr>
                <a:t>Anne Connor</a:t>
              </a:r>
            </a:p>
            <a:p>
              <a:pPr algn="r"/>
              <a:r>
                <a:rPr lang="en-US" sz="2000" dirty="0" smtClean="0">
                  <a:solidFill>
                    <a:schemeClr val="bg1"/>
                  </a:solidFill>
                </a:rPr>
                <a:t>Michael Farmer</a:t>
              </a:r>
            </a:p>
            <a:p>
              <a:pPr algn="r"/>
              <a:r>
                <a:rPr lang="en-US" sz="2000" dirty="0" smtClean="0">
                  <a:solidFill>
                    <a:schemeClr val="bg1"/>
                  </a:solidFill>
                </a:rPr>
                <a:t>Avery Niles</a:t>
              </a:r>
            </a:p>
            <a:p>
              <a:pPr algn="r"/>
              <a:r>
                <a:rPr lang="en-US" sz="2000" dirty="0" smtClean="0">
                  <a:solidFill>
                    <a:schemeClr val="bg1"/>
                  </a:solidFill>
                </a:rPr>
                <a:t>June Paul</a:t>
              </a:r>
            </a:p>
            <a:p>
              <a:pPr algn="r"/>
              <a:r>
                <a:rPr lang="en-US" sz="2000" dirty="0" smtClean="0">
                  <a:solidFill>
                    <a:schemeClr val="bg1"/>
                  </a:solidFill>
                </a:rPr>
                <a:t>Christa </a:t>
              </a:r>
              <a:r>
                <a:rPr lang="en-US" sz="2000" dirty="0">
                  <a:solidFill>
                    <a:schemeClr val="bg1"/>
                  </a:solidFill>
                </a:rPr>
                <a:t>Price</a:t>
              </a:r>
            </a:p>
            <a:p>
              <a:pPr algn="r"/>
              <a:endParaRPr lang="en-US" sz="2000" dirty="0" smtClean="0">
                <a:solidFill>
                  <a:schemeClr val="bg1"/>
                </a:solidFill>
              </a:endParaRPr>
            </a:p>
            <a:p>
              <a:pPr algn="r"/>
              <a:endParaRPr lang="en-US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81561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09600"/>
            <a:ext cx="9144000" cy="5867400"/>
          </a:xfrm>
          <a:prstGeom prst="rect">
            <a:avLst/>
          </a:prstGeom>
          <a:solidFill>
            <a:schemeClr val="bg1">
              <a:lumMod val="9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400" dirty="0" smtClean="0">
                <a:solidFill>
                  <a:schemeClr val="tx1"/>
                </a:solidFill>
              </a:rPr>
              <a:t>LGBTQ Youth: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</a:rPr>
              <a:t>Represent 5-7% nation’s overall youth population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Represent 13-15% in juvenile justice system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</a:rPr>
              <a:t>46% of homeless LGBTQ youth report becoming a runaway because of family rejection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</a:rPr>
              <a:t>Higher rates of mental health problems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</a:rPr>
              <a:t>1 in 3 homeless youth are recruited by sex traffickers within 48 hours of becoming a runaway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</a:rPr>
              <a:t>Twice as likely to be charged with status offenses and other non-violent offenses than heterosexual youth</a:t>
            </a:r>
          </a:p>
        </p:txBody>
      </p:sp>
      <p:sp>
        <p:nvSpPr>
          <p:cNvPr id="8" name="Rectangle 7"/>
          <p:cNvSpPr/>
          <p:nvPr/>
        </p:nvSpPr>
        <p:spPr>
          <a:xfrm>
            <a:off x="-15240" y="292387"/>
            <a:ext cx="4968240" cy="838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" y="419099"/>
            <a:ext cx="48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Facts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405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09600"/>
            <a:ext cx="9144000" cy="5867400"/>
          </a:xfrm>
          <a:prstGeom prst="rect">
            <a:avLst/>
          </a:prstGeom>
          <a:solidFill>
            <a:schemeClr val="bg1">
              <a:lumMod val="9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400" dirty="0" smtClean="0">
                <a:solidFill>
                  <a:schemeClr val="tx1"/>
                </a:solidFill>
              </a:rPr>
              <a:t>LGBTQ Youth: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</a:rPr>
              <a:t>Higher risk of being homeless and using illicit drugs than heterosexual youth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</a:rPr>
              <a:t>17% homeless after aging out of foster/child welfare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</a:rPr>
              <a:t>59% of LGBTQ homeless youth report victimization (33% heterosexual youth)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</a:rPr>
              <a:t>7 times more likely to encounter dating and sexual violence than heterosexual youth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en-US" sz="3000" dirty="0" smtClean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5240" y="292387"/>
            <a:ext cx="4968240" cy="838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" y="419099"/>
            <a:ext cx="48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Facts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2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09600"/>
            <a:ext cx="9144000" cy="5867400"/>
          </a:xfrm>
          <a:prstGeom prst="rect">
            <a:avLst/>
          </a:prstGeom>
          <a:solidFill>
            <a:schemeClr val="bg1">
              <a:lumMod val="9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400" dirty="0" smtClean="0">
                <a:solidFill>
                  <a:schemeClr val="tx1"/>
                </a:solidFill>
              </a:rPr>
              <a:t>17 year old out-of-State runaway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Identifies self as transgender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Kicked out of home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Referred to runaway shelter; shelter refuses to admit juvenile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Directed to local juvenile detention center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en-US" sz="3000" dirty="0" smtClean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5240" y="292387"/>
            <a:ext cx="4968240" cy="838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" y="419099"/>
            <a:ext cx="48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Scenario One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53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09600"/>
            <a:ext cx="9144000" cy="5867400"/>
          </a:xfrm>
          <a:prstGeom prst="rect">
            <a:avLst/>
          </a:prstGeom>
          <a:solidFill>
            <a:schemeClr val="bg1">
              <a:lumMod val="9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400" dirty="0" smtClean="0">
                <a:solidFill>
                  <a:schemeClr val="tx1"/>
                </a:solidFill>
              </a:rPr>
              <a:t>18 year old under ICJ supervision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Identifies self as transgender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Current community protects rights as transgender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Facing probable revocation and recommitment to juvenile corrections in home state</a:t>
            </a:r>
            <a:endParaRPr lang="en-US" sz="3000" dirty="0">
              <a:solidFill>
                <a:schemeClr val="tx1"/>
              </a:solidFill>
            </a:endParaRPr>
          </a:p>
          <a:p>
            <a:endParaRPr lang="en-US" sz="3000" dirty="0" smtClean="0">
              <a:solidFill>
                <a:schemeClr val="tx1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en-US" sz="3000" dirty="0" smtClean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5240" y="292387"/>
            <a:ext cx="4968240" cy="838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" y="419099"/>
            <a:ext cx="48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Scenario Two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81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09600"/>
            <a:ext cx="9144000" cy="5867400"/>
          </a:xfrm>
          <a:prstGeom prst="rect">
            <a:avLst/>
          </a:prstGeom>
          <a:solidFill>
            <a:schemeClr val="bg1">
              <a:lumMod val="9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400" dirty="0" smtClean="0">
                <a:solidFill>
                  <a:schemeClr val="tx1"/>
                </a:solidFill>
              </a:rPr>
              <a:t>15 year old runaway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Identifies as female, but listed as male runaway by parents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Parents traveling to pick up juvenile by late evening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Juvenile informs field staff that her step-father hits her when she dresses in female attire</a:t>
            </a:r>
            <a:endParaRPr lang="en-US" sz="3000" dirty="0">
              <a:solidFill>
                <a:schemeClr val="tx1"/>
              </a:solidFill>
            </a:endParaRPr>
          </a:p>
          <a:p>
            <a:endParaRPr lang="en-US" sz="3000" dirty="0" smtClean="0">
              <a:solidFill>
                <a:schemeClr val="tx1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en-US" sz="3000" dirty="0" smtClean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5240" y="292387"/>
            <a:ext cx="4968240" cy="838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" y="419099"/>
            <a:ext cx="48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Scenario Three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3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09600"/>
            <a:ext cx="9144000" cy="5867400"/>
          </a:xfrm>
          <a:prstGeom prst="rect">
            <a:avLst/>
          </a:prstGeom>
          <a:solidFill>
            <a:schemeClr val="bg1">
              <a:lumMod val="9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400" dirty="0" smtClean="0">
              <a:solidFill>
                <a:schemeClr val="tx1"/>
              </a:solidFill>
            </a:endParaRPr>
          </a:p>
          <a:p>
            <a:r>
              <a:rPr lang="en-US" sz="3400" dirty="0" smtClean="0">
                <a:solidFill>
                  <a:schemeClr val="tx1"/>
                </a:solidFill>
              </a:rPr>
              <a:t>Juvenile return for failed placement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Juvenile placed on probation in receiving state after domestic violence charge against mother in sending state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Supervising juvenile for 6 months in receiving state at father’s home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Juveniles ‘comes out’ to father; father requests juvenile be returned to mother</a:t>
            </a:r>
          </a:p>
          <a:p>
            <a:endParaRPr lang="en-US" sz="3000" dirty="0" smtClean="0">
              <a:solidFill>
                <a:schemeClr val="tx1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en-US" sz="3000" dirty="0" smtClean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5240" y="292387"/>
            <a:ext cx="4968240" cy="838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" y="419099"/>
            <a:ext cx="48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Scenario Four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029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09600"/>
            <a:ext cx="9144000" cy="5867400"/>
          </a:xfrm>
          <a:prstGeom prst="rect">
            <a:avLst/>
          </a:prstGeom>
          <a:solidFill>
            <a:schemeClr val="bg1">
              <a:lumMod val="9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dirty="0" smtClean="0">
              <a:solidFill>
                <a:schemeClr val="tx1"/>
              </a:solidFill>
            </a:endParaRPr>
          </a:p>
          <a:p>
            <a:pPr algn="ctr"/>
            <a:r>
              <a:rPr lang="en-US" sz="5400" dirty="0" smtClean="0">
                <a:solidFill>
                  <a:schemeClr val="tx1"/>
                </a:solidFill>
              </a:rPr>
              <a:t>QUESTIONS?</a:t>
            </a:r>
            <a:endParaRPr lang="en-US" sz="4800" dirty="0" smtClean="0">
              <a:solidFill>
                <a:schemeClr val="tx1"/>
              </a:solidFill>
            </a:endParaRPr>
          </a:p>
          <a:p>
            <a:pPr algn="ctr"/>
            <a:endParaRPr lang="en-US" sz="4800" dirty="0" smtClean="0">
              <a:solidFill>
                <a:schemeClr val="tx1"/>
              </a:solidFill>
            </a:endParaRPr>
          </a:p>
          <a:p>
            <a:pPr marL="571500" indent="-571500" algn="ctr">
              <a:buFont typeface="Wingdings" panose="05000000000000000000" pitchFamily="2" charset="2"/>
              <a:buChar char="§"/>
            </a:pPr>
            <a:endParaRPr lang="en-US" sz="4800" dirty="0" smtClean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5240" y="292387"/>
            <a:ext cx="4968240" cy="838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" y="419099"/>
            <a:ext cx="48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LGBTQ Juveniles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082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304</Words>
  <Application>Microsoft Office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mrhodes</dc:creator>
  <cp:lastModifiedBy>mrhodes</cp:lastModifiedBy>
  <cp:revision>10</cp:revision>
  <cp:lastPrinted>2015-08-18T20:06:48Z</cp:lastPrinted>
  <dcterms:created xsi:type="dcterms:W3CDTF">2015-07-15T18:14:32Z</dcterms:created>
  <dcterms:modified xsi:type="dcterms:W3CDTF">2015-08-18T20:13:01Z</dcterms:modified>
</cp:coreProperties>
</file>